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61" r:id="rId3"/>
    <p:sldId id="345" r:id="rId4"/>
    <p:sldId id="353" r:id="rId5"/>
    <p:sldId id="344" r:id="rId6"/>
    <p:sldId id="356" r:id="rId7"/>
    <p:sldId id="351" r:id="rId8"/>
    <p:sldId id="354" r:id="rId9"/>
    <p:sldId id="357" r:id="rId10"/>
    <p:sldId id="355" r:id="rId11"/>
    <p:sldId id="299" r:id="rId12"/>
    <p:sldId id="327" r:id="rId13"/>
    <p:sldId id="349" r:id="rId14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3"/>
    <p:restoredTop sz="89831"/>
  </p:normalViewPr>
  <p:slideViewPr>
    <p:cSldViewPr>
      <p:cViewPr varScale="1">
        <p:scale>
          <a:sx n="35" d="100"/>
          <a:sy n="35" d="100"/>
        </p:scale>
        <p:origin x="1760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8/7/18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7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0596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07424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75761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2.html" TargetMode="External"/><Relationship Id="rId5" Type="http://schemas.openxmlformats.org/officeDocument/2006/relationships/hyperlink" Target="http://course17.fast.ai/lessons/lesson2.html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jpeg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ERibwqs9p38&amp;index=2&amp;list=PL3FW7Lu3i5Jsnh1rnUwq_TcylNr7EkRe6" TargetMode="External"/><Relationship Id="rId5" Type="http://schemas.openxmlformats.org/officeDocument/2006/relationships/hyperlink" Target="http://web.stanford.edu/class/cs224n/lectures/lecture2.pdf" TargetMode="External"/><Relationship Id="rId6" Type="http://schemas.openxmlformats.org/officeDocument/2006/relationships/hyperlink" Target="http://web.stanford.edu/class/cs224n/syllabus.html" TargetMode="Externa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Week </a:t>
            </a:r>
            <a:r>
              <a:rPr lang="en-US" altLang="x-none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2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515600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3075" y="13193819"/>
            <a:ext cx="23179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x-none" sz="2800" dirty="0"/>
              <a:t>AI6 Registration Form: https://</a:t>
            </a:r>
            <a:r>
              <a:rPr lang="en-US" altLang="x-none" sz="2800" dirty="0" err="1"/>
              <a:t>docs.google.com</a:t>
            </a:r>
            <a:r>
              <a:rPr lang="en-US" altLang="x-none" sz="2800" dirty="0"/>
              <a:t>/forms/d/e/1FAIpQLSd0wx35dx1NJI2C_ciyzoplneu1igltvEACI5KLN6FPWrhO8w/</a:t>
            </a:r>
            <a:r>
              <a:rPr lang="en-US" altLang="x-none" sz="2800" dirty="0" err="1"/>
              <a:t>viewform</a:t>
            </a:r>
            <a:endParaRPr lang="x-none" altLang="x-none" sz="28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62200" y="5105400"/>
            <a:ext cx="20345400" cy="34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Fast </a:t>
            </a:r>
            <a:r>
              <a:rPr lang="en-US" sz="4400" dirty="0">
                <a:solidFill>
                  <a:srgbClr val="0070C0"/>
                </a:solidFill>
              </a:rPr>
              <a:t>AI </a:t>
            </a:r>
            <a:r>
              <a:rPr lang="en-US" sz="4400" dirty="0" smtClean="0">
                <a:solidFill>
                  <a:srgbClr val="0070C0"/>
                </a:solidFill>
              </a:rPr>
              <a:t>Lesson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</a:t>
            </a:r>
            <a:r>
              <a:rPr lang="en-US" sz="4400" dirty="0" smtClean="0">
                <a:solidFill>
                  <a:srgbClr val="0070C0"/>
                </a:solidFill>
              </a:rPr>
              <a:t>Lecture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Other Items</a:t>
            </a:r>
            <a:endParaRPr lang="en-US" sz="4400" dirty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 smtClean="0">
                <a:solidFill>
                  <a:srgbClr val="0070C0"/>
                </a:solidFill>
              </a:rPr>
              <a:t>Interest in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MXNet</a:t>
            </a:r>
            <a:endParaRPr lang="en-US" altLang="x-none" sz="4400" dirty="0" smtClean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>
                <a:solidFill>
                  <a:srgbClr val="0070C0"/>
                </a:solidFill>
              </a:rPr>
              <a:t> </a:t>
            </a:r>
            <a:r>
              <a:rPr lang="en-US" altLang="x-none" sz="4400" dirty="0" smtClean="0">
                <a:solidFill>
                  <a:srgbClr val="0070C0"/>
                </a:solidFill>
              </a:rPr>
              <a:t>Study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Kera</a:t>
            </a:r>
            <a:r>
              <a:rPr lang="en-US" altLang="x-none" sz="4400" dirty="0" smtClean="0">
                <a:solidFill>
                  <a:srgbClr val="0070C0"/>
                </a:solidFill>
              </a:rPr>
              <a:t>-based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FastAI</a:t>
            </a:r>
            <a:endParaRPr lang="en-US" altLang="x-none" sz="44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565380" y="4459732"/>
            <a:ext cx="12074525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910AM  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Close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</a:t>
            </a:r>
            <a:r>
              <a:rPr lang="en-US" sz="5400" dirty="0" smtClean="0">
                <a:solidFill>
                  <a:srgbClr val="0070C0"/>
                </a:solidFill>
              </a:rPr>
              <a:t>2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/>
              <a:t>Links with video and lesson wikis:</a:t>
            </a:r>
            <a:br>
              <a:rPr lang="en-US" sz="4400" dirty="0"/>
            </a:br>
            <a:endParaRPr lang="en-US" sz="4400" dirty="0" smtClean="0"/>
          </a:p>
          <a:p>
            <a:pPr marL="228600" lvl="1" indent="0"/>
            <a:r>
              <a:rPr lang="en-US" sz="4400" dirty="0" err="1" smtClean="0"/>
              <a:t>Pytorch</a:t>
            </a:r>
            <a:r>
              <a:rPr lang="en-US" sz="4400" dirty="0" smtClean="0"/>
              <a:t> </a:t>
            </a:r>
            <a:r>
              <a:rPr lang="en-US" sz="4400" dirty="0"/>
              <a:t>Version: </a:t>
            </a:r>
            <a:r>
              <a:rPr lang="en-US" sz="4400" dirty="0">
                <a:hlinkClick r:id="rId4" tooltip="http://course.fast.ai/lessons/lesson2.html"/>
              </a:rPr>
              <a:t>http://course.fast.ai/lessons/lesson2.html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err="1"/>
              <a:t>Keras</a:t>
            </a:r>
            <a:r>
              <a:rPr lang="en-US" sz="4400" dirty="0"/>
              <a:t> Version: </a:t>
            </a:r>
            <a:r>
              <a:rPr lang="en-US" sz="4400" dirty="0">
                <a:hlinkClick r:id="rId5" tooltip="http://course17.fast.ai/lessons/lesson2.html"/>
              </a:rPr>
              <a:t>http://course17.fast.ai/lessons/lesson2.html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• Minimum: Watch the video; run through the Notebook</a:t>
            </a:r>
            <a:br>
              <a:rPr lang="en-US" sz="4400" dirty="0"/>
            </a:br>
            <a:r>
              <a:rPr lang="en-US" sz="4400" dirty="0"/>
              <a:t>• Ideal: Recreate the code from scratch without aid in your own notebook</a:t>
            </a:r>
            <a:endParaRPr lang="en-US" sz="4400" dirty="0" smtClean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421640"/>
            <a:ext cx="10896600" cy="238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2: 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sz="44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Improving Your Image Classifier</a:t>
            </a:r>
          </a:p>
          <a:p>
            <a:pPr algn="ctr" eaLnBrk="1">
              <a:defRPr/>
            </a:pPr>
            <a:endParaRPr lang="en-US" altLang="x-none" sz="44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66800" y="2225675"/>
            <a:ext cx="20272490" cy="1149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0070C0"/>
                </a:solidFill>
              </a:rPr>
              <a:t>Key Coding Concepts</a:t>
            </a:r>
          </a:p>
          <a:p>
            <a:pPr marL="971550" lvl="1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Data Augmentation Tips: </a:t>
            </a:r>
          </a:p>
          <a:p>
            <a:pPr marL="1257300" lvl="3" indent="-742950">
              <a:buFont typeface="Arial" charset="0"/>
              <a:buChar char="•"/>
            </a:pPr>
            <a:r>
              <a:rPr lang="mr-IN" sz="4000" dirty="0" smtClean="0"/>
              <a:t>‘</a:t>
            </a:r>
            <a:r>
              <a:rPr lang="mr-IN" sz="4000" dirty="0" err="1"/>
              <a:t>tfms</a:t>
            </a:r>
            <a:r>
              <a:rPr lang="mr-IN" sz="4000" dirty="0"/>
              <a:t>=’ </a:t>
            </a:r>
            <a:r>
              <a:rPr lang="en-US" sz="4000" dirty="0" smtClean="0"/>
              <a:t>&amp; </a:t>
            </a:r>
            <a:r>
              <a:rPr lang="en-US" sz="4000" dirty="0"/>
              <a:t>‘precompute=True</a:t>
            </a:r>
            <a:r>
              <a:rPr lang="en-US" sz="4000" dirty="0" smtClean="0"/>
              <a:t>’</a:t>
            </a:r>
          </a:p>
          <a:p>
            <a:pPr marL="1257300" lvl="3" indent="-742950">
              <a:buFont typeface="Arial" charset="0"/>
              <a:buChar char="•"/>
            </a:pPr>
            <a:r>
              <a:rPr lang="en-US" sz="4000" dirty="0" err="1" smtClean="0"/>
              <a:t>transform_side_on</a:t>
            </a:r>
            <a:r>
              <a:rPr lang="en-US" sz="4000" dirty="0" smtClean="0"/>
              <a:t>. &amp; </a:t>
            </a:r>
            <a:r>
              <a:rPr lang="en-US" sz="4000" dirty="0" err="1" smtClean="0"/>
              <a:t>transform_top_down</a:t>
            </a:r>
            <a:endParaRPr lang="en-US" sz="4000" dirty="0" smtClean="0">
              <a:solidFill>
                <a:srgbClr val="0070C0"/>
              </a:solidFill>
            </a:endParaRP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Folder Structure for Image Classification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”</a:t>
            </a:r>
            <a:r>
              <a:rPr lang="en-US" sz="4000" dirty="0" err="1">
                <a:solidFill>
                  <a:srgbClr val="0070C0"/>
                </a:solidFill>
              </a:rPr>
              <a:t>cycle_len</a:t>
            </a:r>
            <a:r>
              <a:rPr lang="en-US" sz="4000" dirty="0">
                <a:solidFill>
                  <a:srgbClr val="0070C0"/>
                </a:solidFill>
              </a:rPr>
              <a:t> = </a:t>
            </a:r>
            <a:r>
              <a:rPr lang="en-US" sz="4000" dirty="0" smtClean="0">
                <a:solidFill>
                  <a:srgbClr val="0070C0"/>
                </a:solidFill>
              </a:rPr>
              <a:t>1”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smtClean="0">
                <a:solidFill>
                  <a:srgbClr val="0070C0"/>
                </a:solidFill>
              </a:rPr>
              <a:t>;  Enables SGDR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Cycle = interval before learning rate reset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Cycle length = # of epochs before per cycle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 smtClean="0">
                <a:solidFill>
                  <a:srgbClr val="0070C0"/>
                </a:solidFill>
              </a:rPr>
              <a:t>learn.save</a:t>
            </a:r>
            <a:endParaRPr lang="en-US" sz="4000" dirty="0" smtClean="0">
              <a:solidFill>
                <a:srgbClr val="0070C0"/>
              </a:solidFill>
            </a:endParaRP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>
                <a:solidFill>
                  <a:srgbClr val="0070C0"/>
                </a:solidFill>
              </a:rPr>
              <a:t>l</a:t>
            </a:r>
            <a:r>
              <a:rPr lang="en-US" sz="4000" dirty="0" err="1" smtClean="0">
                <a:solidFill>
                  <a:srgbClr val="0070C0"/>
                </a:solidFill>
              </a:rPr>
              <a:t>earn.unfreeze</a:t>
            </a:r>
            <a:r>
              <a:rPr lang="en-US" sz="4000" dirty="0" smtClean="0">
                <a:solidFill>
                  <a:srgbClr val="0070C0"/>
                </a:solidFill>
              </a:rPr>
              <a:t>() </a:t>
            </a:r>
            <a:r>
              <a:rPr lang="mr-IN" sz="4000" dirty="0" smtClean="0">
                <a:solidFill>
                  <a:srgbClr val="0070C0"/>
                </a:solidFill>
              </a:rPr>
              <a:t>–</a:t>
            </a:r>
            <a:r>
              <a:rPr lang="en-US" sz="4000" dirty="0" smtClean="0">
                <a:solidFill>
                  <a:srgbClr val="0070C0"/>
                </a:solidFill>
              </a:rPr>
              <a:t> unfreeze all the layers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Differential Learning Rate </a:t>
            </a:r>
            <a:r>
              <a:rPr lang="mr-IN" sz="4000" dirty="0" smtClean="0">
                <a:solidFill>
                  <a:srgbClr val="0070C0"/>
                </a:solidFill>
              </a:rPr>
              <a:t>–</a:t>
            </a:r>
            <a:r>
              <a:rPr lang="en-US" sz="4000" dirty="0" smtClean="0">
                <a:solidFill>
                  <a:srgbClr val="0070C0"/>
                </a:solidFill>
              </a:rPr>
              <a:t> Using an array of learning rates for each layer </a:t>
            </a:r>
          </a:p>
          <a:p>
            <a:pPr marL="1714500" lvl="4" indent="-742950">
              <a:lnSpc>
                <a:spcPct val="150000"/>
              </a:lnSpc>
              <a:buFont typeface="Arial" charset="0"/>
              <a:buChar char="•"/>
            </a:pPr>
            <a:r>
              <a:rPr lang="mr-IN" sz="4000" dirty="0" err="1"/>
              <a:t>lr</a:t>
            </a:r>
            <a:r>
              <a:rPr lang="mr-IN" sz="4000" dirty="0"/>
              <a:t>=</a:t>
            </a:r>
            <a:r>
              <a:rPr lang="mr-IN" sz="4000" dirty="0" err="1"/>
              <a:t>np.array</a:t>
            </a:r>
            <a:r>
              <a:rPr lang="mr-IN" sz="4000" dirty="0"/>
              <a:t>([1e-4,1e-3,1e-2])</a:t>
            </a:r>
            <a:endParaRPr lang="en-US" sz="4000" dirty="0" smtClean="0">
              <a:solidFill>
                <a:srgbClr val="0070C0"/>
              </a:solidFill>
            </a:endParaRP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“</a:t>
            </a:r>
            <a:r>
              <a:rPr lang="en-US" sz="4000" dirty="0" err="1" smtClean="0">
                <a:solidFill>
                  <a:srgbClr val="0070C0"/>
                </a:solidFill>
              </a:rPr>
              <a:t>cycle_mult</a:t>
            </a:r>
            <a:r>
              <a:rPr lang="en-US" sz="4000" dirty="0" smtClean="0">
                <a:solidFill>
                  <a:srgbClr val="0070C0"/>
                </a:solidFill>
              </a:rPr>
              <a:t>” = cycle length multiplier after each cycle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“</a:t>
            </a:r>
            <a:r>
              <a:rPr lang="en-US" sz="4000" dirty="0" err="1" smtClean="0">
                <a:solidFill>
                  <a:srgbClr val="0070C0"/>
                </a:solidFill>
              </a:rPr>
              <a:t>learn.TTA</a:t>
            </a:r>
            <a:r>
              <a:rPr lang="en-US" sz="4000" dirty="0" smtClean="0">
                <a:solidFill>
                  <a:srgbClr val="0070C0"/>
                </a:solidFill>
              </a:rPr>
              <a:t>” </a:t>
            </a:r>
            <a:r>
              <a:rPr lang="mr-IN" sz="4000" dirty="0" smtClean="0">
                <a:solidFill>
                  <a:srgbClr val="0070C0"/>
                </a:solidFill>
              </a:rPr>
              <a:t>–</a:t>
            </a:r>
            <a:r>
              <a:rPr lang="en-US" sz="4000" dirty="0" smtClean="0">
                <a:solidFill>
                  <a:srgbClr val="0070C0"/>
                </a:solidFill>
              </a:rPr>
              <a:t> Test Time Augmentation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2050" name="Picture 2" descr="https://cdn-images-1.medium.com/max/800/1*DdsnEeT2DrnAAp_NrHc-j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072" y="175419"/>
            <a:ext cx="3612978" cy="688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67752"/>
            <a:ext cx="10896600" cy="2687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2: </a:t>
            </a:r>
          </a:p>
          <a:p>
            <a:pPr algn="ctr" eaLnBrk="1">
              <a:defRPr/>
            </a:pPr>
            <a:r>
              <a:rPr lang="en-US" sz="48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Improving Your Image Classifier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6350" y="3047828"/>
            <a:ext cx="19281889" cy="77970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Finding the Best Learning Rate</a:t>
            </a:r>
          </a:p>
          <a:p>
            <a:pPr marL="2171700" lvl="5" indent="-742950">
              <a:lnSpc>
                <a:spcPct val="150000"/>
              </a:lnSpc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Learning Rate Annealing; Cosine Annealing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CNN Activations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 w/ Restarts (SGDR)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Evaluating Model Performance</a:t>
            </a:r>
          </a:p>
          <a:p>
            <a:pPr marL="2171700" lvl="5" indent="-742950">
              <a:lnSpc>
                <a:spcPct val="150000"/>
              </a:lnSpc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Confusion Matrix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endParaRPr lang="en-US" sz="4000" dirty="0" smtClean="0">
              <a:solidFill>
                <a:srgbClr val="0070C0"/>
              </a:solidFill>
            </a:endParaRP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https://cdn-images-1.medium.com/max/800/1*bl1EuPH_XEGvMcMW6ZloN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0" y="2286436"/>
            <a:ext cx="7620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0300" y="10501888"/>
            <a:ext cx="9179880" cy="2982296"/>
          </a:xfrm>
          <a:prstGeom prst="rect">
            <a:avLst/>
          </a:prstGeom>
        </p:spPr>
      </p:pic>
      <p:pic>
        <p:nvPicPr>
          <p:cNvPr id="1028" name="Picture 4" descr="https://cdn-images-1.medium.com/max/1000/1*TgAz1qaKu_SzuRmsO-6WG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1435" y="6338977"/>
            <a:ext cx="9525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85800"/>
            <a:ext cx="10896600" cy="167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Lecture 2</a:t>
            </a:r>
          </a:p>
          <a:p>
            <a:pPr marL="228600" lvl="1" indent="0" algn="ctr"/>
            <a:r>
              <a:rPr lang="en-US" sz="4800" dirty="0">
                <a:solidFill>
                  <a:srgbClr val="0070C0"/>
                </a:solidFill>
              </a:rPr>
              <a:t>WORD VECTORS 1</a:t>
            </a:r>
          </a:p>
        </p:txBody>
      </p:sp>
      <p:sp>
        <p:nvSpPr>
          <p:cNvPr id="2" name="Rectangle 1"/>
          <p:cNvSpPr/>
          <p:nvPr/>
        </p:nvSpPr>
        <p:spPr>
          <a:xfrm>
            <a:off x="588264" y="2951268"/>
            <a:ext cx="13813536" cy="102489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dirty="0"/>
              <a:t>VIDEO: </a:t>
            </a:r>
            <a:r>
              <a:rPr lang="en-US" sz="4400" dirty="0">
                <a:hlinkClick r:id="rId4" tooltip="https://www.youtube.com/watch?v=ERibwqs9p38&amp;index=2&amp;list=PL3FW7Lu3i5Jsnh1rnUwq_TcylNr7EkRe6"/>
              </a:rPr>
              <a:t>https://www.youtube.com/watch?v=ERibwqs9p38&amp;index=2&amp;list=PL3FW7Lu3i5Jsnh1rnUwq_TcylNr7EkRe6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SLIDES: </a:t>
            </a:r>
            <a:r>
              <a:rPr lang="en-US" sz="4400" dirty="0">
                <a:hlinkClick r:id="rId5" tooltip="http://web.stanford.edu/class/cs224n/lectures/lecture2.pdf"/>
              </a:rPr>
              <a:t>http://web.stanford.edu/class/cs224n/lectures/lecture2.pdf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 smtClean="0"/>
          </a:p>
          <a:p>
            <a:pPr marL="228600" lvl="1" indent="0"/>
            <a:r>
              <a:rPr lang="en-US" sz="4400" dirty="0" smtClean="0"/>
              <a:t>Suggested </a:t>
            </a:r>
            <a:r>
              <a:rPr lang="en-US" sz="4400" dirty="0"/>
              <a:t>Readings: Found in </a:t>
            </a:r>
            <a:r>
              <a:rPr lang="en-US" sz="4400" dirty="0">
                <a:hlinkClick r:id="rId6" tooltip="http://web.stanford.edu/class/cs224n/syllabus.html"/>
              </a:rPr>
              <a:t>http://web.stanford.edu/class/cs224n/syllabus.html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1. [Word2Vec Tutorial - The Skip-Gram Model]</a:t>
            </a:r>
            <a:br>
              <a:rPr lang="en-US" sz="4400" dirty="0"/>
            </a:br>
            <a:r>
              <a:rPr lang="en-US" sz="4400" dirty="0"/>
              <a:t>2. [Distributed Representations of Words and Phrases and their Compositionality]</a:t>
            </a:r>
            <a:br>
              <a:rPr lang="en-US" sz="4400" dirty="0"/>
            </a:br>
            <a:r>
              <a:rPr lang="en-US" sz="4400" dirty="0"/>
              <a:t>3. [Efficient Estimation of Word Representations in Vector Space]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42793" y="1630777"/>
            <a:ext cx="17802339" cy="9582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Word Meaning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WordNet: Database of synonym sets &amp; hypernyms (“is a”)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Lot’s of problems with </a:t>
            </a:r>
            <a:r>
              <a:rPr lang="en-US" sz="3200" dirty="0" err="1" smtClean="0">
                <a:solidFill>
                  <a:srgbClr val="0070C0"/>
                </a:solidFill>
              </a:rPr>
              <a:t>Wordnet</a:t>
            </a:r>
            <a:r>
              <a:rPr lang="en-US" sz="3200" dirty="0" smtClean="0">
                <a:solidFill>
                  <a:srgbClr val="0070C0"/>
                </a:solidFill>
              </a:rPr>
              <a:t>-type resources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Discrete symbols: 1-Hot Representation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Almost impossible to do word similarity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Represent Word Meaning using Context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 words meaning is given by the words it frequently appears close by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Word2vec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We have a large corpus of text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Every word in a fixed vocabulary is represented by a vector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Go through each position t in the text, which has a center word c and context (“outside”) words o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Use the similarity of the word vectors for c and o to calculate the probability of o given c (or vice versa)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Keep adjusting the word vectors to maximize this </a:t>
            </a:r>
            <a:r>
              <a:rPr lang="en-US" sz="3200" dirty="0" smtClean="0">
                <a:solidFill>
                  <a:srgbClr val="0070C0"/>
                </a:solidFill>
              </a:rPr>
              <a:t>probability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Pictured Implementation is Skip-Gram Model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2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938" y="1791469"/>
            <a:ext cx="10058400" cy="1196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b="5357"/>
          <a:stretch/>
        </p:blipFill>
        <p:spPr>
          <a:xfrm>
            <a:off x="20228438" y="3069032"/>
            <a:ext cx="3771900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381" y="10326683"/>
            <a:ext cx="10058400" cy="3251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4262832"/>
            <a:ext cx="6172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387350" y="1271608"/>
            <a:ext cx="13068300" cy="70583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Concepts, Cont.</a:t>
            </a:r>
          </a:p>
          <a:p>
            <a:pPr marL="1257300" lvl="3" indent="-742950"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Objective Function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With language, humans leave a lot for others to infer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Prediction Function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Example of </a:t>
            </a:r>
            <a:r>
              <a:rPr lang="en-US" sz="3200" dirty="0" err="1" smtClean="0">
                <a:solidFill>
                  <a:srgbClr val="0070C0"/>
                </a:solidFill>
              </a:rPr>
              <a:t>Softmax</a:t>
            </a:r>
            <a:r>
              <a:rPr lang="en-US" sz="3200" dirty="0" smtClean="0">
                <a:solidFill>
                  <a:srgbClr val="0070C0"/>
                </a:solidFill>
              </a:rPr>
              <a:t> Function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“max” because amplifies probability of largest x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“soft” because still assigns some probability to smaller x</a:t>
            </a:r>
          </a:p>
          <a:p>
            <a:pPr marL="1257300" lvl="3" indent="-742950"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Process for Calculating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Windowing process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GD &amp; SGD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Theta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Theta represents all model parameters, in one long </a:t>
            </a:r>
            <a:r>
              <a:rPr lang="en-US" sz="3200" dirty="0" smtClean="0">
                <a:solidFill>
                  <a:srgbClr val="0070C0"/>
                </a:solidFill>
              </a:rPr>
              <a:t>vector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2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2"/>
          <a:stretch/>
        </p:blipFill>
        <p:spPr>
          <a:xfrm>
            <a:off x="13868400" y="1394660"/>
            <a:ext cx="10058400" cy="2515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900" y="3635935"/>
            <a:ext cx="4940300" cy="157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6275057"/>
            <a:ext cx="10058400" cy="34942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0" y="4123608"/>
            <a:ext cx="5943600" cy="116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40" y="9769290"/>
            <a:ext cx="3628027" cy="3577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0" y="9823946"/>
            <a:ext cx="6718803" cy="3892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0"/>
          <a:stretch/>
        </p:blipFill>
        <p:spPr>
          <a:xfrm>
            <a:off x="2936875" y="10254382"/>
            <a:ext cx="8978900" cy="1632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67" y="11981636"/>
            <a:ext cx="8204200" cy="15057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5"/>
          <a:stretch/>
        </p:blipFill>
        <p:spPr>
          <a:xfrm>
            <a:off x="1835150" y="8474433"/>
            <a:ext cx="8978900" cy="17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04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27871</TotalTime>
  <Words>545</Words>
  <Application>Microsoft Macintosh PowerPoint</Application>
  <PresentationFormat>Custom</PresentationFormat>
  <Paragraphs>123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Book</vt:lpstr>
      <vt:lpstr>Helvetica Light</vt:lpstr>
      <vt:lpstr>Helvetica Neue</vt:lpstr>
      <vt:lpstr>Montserrat</vt:lpstr>
      <vt:lpstr>Playfair Display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236</cp:revision>
  <cp:lastPrinted>2018-05-06T16:49:43Z</cp:lastPrinted>
  <dcterms:modified xsi:type="dcterms:W3CDTF">2018-08-07T22:14:56Z</dcterms:modified>
</cp:coreProperties>
</file>